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35"/>
  </p:handoutMasterIdLst>
  <p:sldIdLst>
    <p:sldId id="256" r:id="rId3"/>
    <p:sldId id="257" r:id="rId5"/>
    <p:sldId id="258" r:id="rId6"/>
    <p:sldId id="259" r:id="rId7"/>
    <p:sldId id="260" r:id="rId8"/>
    <p:sldId id="287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2" r:id="rId30"/>
    <p:sldId id="284" r:id="rId31"/>
    <p:sldId id="289" r:id="rId32"/>
    <p:sldId id="285" r:id="rId33"/>
    <p:sldId id="28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niva Maharjan" initials="S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9" Type="http://schemas.openxmlformats.org/officeDocument/2006/relationships/commentAuthors" Target="commentAuthors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handoutMaster" Target="handoutMasters/handoutMaster1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E38CF0-E353-4FFA-8DEA-208EC3852EB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D5E630-CDF4-47D5-806E-D9A7F045CFC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4E62F-1F2D-49CF-BDB0-13B46ED89C1F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2681C-4CB3-4393-94B9-D836E54906A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fld id="{3D52681C-4CB3-4393-94B9-D836E54906A4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DC6AC-ED2E-4BED-A7B9-F8A5C85E68C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3E986-5660-4204-BD1B-330EE94366DF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A8FD3-4D84-4F5B-B57A-80D3DE42C9DC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430D07-3264-49C6-B9BB-5BB10A10E2A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0B4F6A-E06F-4F72-930C-1B5D6D6F0185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493D1-736E-4AEC-8A2E-EF9DAD56E5D1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8ABA2-9B53-4EBA-B7B8-476CA7AE6BC2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15F9-0681-4457-94A4-D4395B4307D9}" type="datetime1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E35AE-186F-4357-9588-7EC637DA6223}" type="datetime1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240A-0B7F-4E98-BEC7-9284EFA91EAF}" type="datetime1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BA923-F25A-4945-8B28-7FE48940080C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1A65-8A68-4A88-8762-610E173B864A}" type="datetime1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430D07-3264-49C6-B9BB-5BB10A10E2AE}" type="datetime1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925" y="545433"/>
            <a:ext cx="1200150" cy="120461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524000" y="417096"/>
            <a:ext cx="9144000" cy="5777516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Project  Presentation</a:t>
            </a: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Movie Ticket Booking System</a:t>
            </a: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Yashashwee Pradh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(41002191)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Project Presentation Submitted in partial fulfillment of the requirement of 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Bachelor of Computer Application (BCA) 4</a:t>
            </a:r>
            <a:r>
              <a:rPr lang="en-US" sz="1800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Semester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Tribhuvan University, Nepal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February, 2026</a:t>
            </a:r>
            <a:endParaRPr lang="en-US" sz="1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feasibility Study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Online Movie Ticket Booking System provides a simple and user-friendly interface, making it easy for customers to book tickets and for administrators to manage movies and schedules efficiently.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an internet-based application, the system depends on stable connectivity, and temporary network issues may affect access or booking processes.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feasibility Study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goal is to evaluate the cost and benefits of developing and maintaining the system.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requires minimal development and operational costs as it uses open-source technologies, and it helps reduce manpower expenses while increasing revenue through efficient online ticket sales.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 Feasibility Study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includes the project schedule and the time allocated for each phase of development and implementation.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is feasible within the given timeframe as proper planning, clear requirements, and a structured development approach ensure timely completion of all phases.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Gantt table and Gantt chart are below: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Gantt table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6" name="Content Placeholder 5" descr="gantt_tabl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29080" y="1498600"/>
            <a:ext cx="9824085" cy="46291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Gantt Chart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6" name="Content Placeholder 5" descr="gantt_chart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71550" y="1346835"/>
            <a:ext cx="9958070" cy="48304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6" name="Content Placeholder 5" descr="methodology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26210" y="1894205"/>
            <a:ext cx="9405620" cy="42138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Diagram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0 DFD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1 DFD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Schema Design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Design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Physical DFD Design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 Diagram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6" name="Content Placeholder 5" descr="er_diagra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49705" y="1536700"/>
            <a:ext cx="9904095" cy="494220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0 DFD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6" name="Content Placeholder 5" descr="level0_df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85975" y="1825625"/>
            <a:ext cx="8903335" cy="453072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1 DFD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6" name="Content Placeholder 5" descr="level1_df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06370" y="1623060"/>
            <a:ext cx="7082790" cy="48285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Feasibility Study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4" name="Content Placeholder 3" descr="system_architectur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30375" y="1480820"/>
            <a:ext cx="9441180" cy="452247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Schema Design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8" name="Content Placeholder 7" descr="database_schema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84070" y="1419225"/>
            <a:ext cx="8560435" cy="493649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Interface Design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6" name="Content Placeholder 5" descr="interface_design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82420" y="1501140"/>
            <a:ext cx="9370695" cy="485521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Physical DFD Design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6" name="Content Placeholder 5" descr="physical_dfd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85695" y="1450340"/>
            <a:ext cx="6879590" cy="490601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 Used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tools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Module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graphicFrame>
        <p:nvGraphicFramePr>
          <p:cNvPr id="11" name="Table 10"/>
          <p:cNvGraphicFramePr/>
          <p:nvPr/>
        </p:nvGraphicFramePr>
        <p:xfrm>
          <a:off x="1617980" y="1365885"/>
          <a:ext cx="9497695" cy="45300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3275"/>
                <a:gridCol w="2348230"/>
                <a:gridCol w="2044700"/>
                <a:gridCol w="1655445"/>
                <a:gridCol w="1712595"/>
                <a:gridCol w="933450"/>
              </a:tblGrid>
              <a:tr h="57912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S.N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Action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Input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Expected Outcome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Actual Outcome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Test Result</a:t>
                      </a:r>
                      <a:endParaRPr lang="en-US" sz="1600"/>
                    </a:p>
                  </a:txBody>
                  <a:tcPr/>
                </a:tc>
              </a:tr>
              <a:tr h="85852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1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Verify user login with valid creditals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Valid email and password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User logged in successfully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User logged in successfully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 algn="l" fontAlgn="t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</a:pPr>
                      <a:r>
                        <a:rPr sz="1600">
                          <a:latin typeface="Times New Roman" panose="02020603050405020304"/>
                          <a:ea typeface="ＭＳ 明朝"/>
                        </a:rPr>
                        <a:t>Pass</a:t>
                      </a:r>
                      <a:endParaRPr sz="1600">
                        <a:latin typeface="Times New Roman" panose="02020603050405020304"/>
                        <a:ea typeface="ＭＳ 明朝"/>
                      </a:endParaRPr>
                    </a:p>
                  </a:txBody>
                  <a:tcPr marL="63500" marR="63500" marT="63500" marB="63500" anchor="t" anchorCtr="0"/>
                </a:tc>
              </a:tr>
              <a:tr h="101473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2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Verify user login with invalid credentials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Invalid email and password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Error message displayed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lang="en-US"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Displayed e</a:t>
                      </a: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rror message 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 algn="l" fontAlgn="t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</a:pPr>
                      <a:r>
                        <a:rPr sz="1600">
                          <a:latin typeface="Times New Roman" panose="02020603050405020304"/>
                          <a:ea typeface="ＭＳ 明朝"/>
                        </a:rPr>
                        <a:t>Pass</a:t>
                      </a:r>
                      <a:endParaRPr sz="1600">
                        <a:latin typeface="Times New Roman" panose="02020603050405020304"/>
                        <a:ea typeface="ＭＳ 明朝"/>
                      </a:endParaRPr>
                    </a:p>
                  </a:txBody>
                  <a:tcPr marL="63500" marR="63500" marT="63500" marB="63500" anchor="t" anchorCtr="0"/>
                </a:tc>
              </a:tr>
              <a:tr h="96583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3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Verify user registration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Valid user details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Account created successfully 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Account created successfully 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 algn="l" fontAlgn="t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</a:pPr>
                      <a:r>
                        <a:rPr sz="1600">
                          <a:latin typeface="Times New Roman" panose="02020603050405020304"/>
                          <a:ea typeface="ＭＳ 明朝"/>
                        </a:rPr>
                        <a:t>Pass</a:t>
                      </a:r>
                      <a:endParaRPr sz="1600">
                        <a:latin typeface="Times New Roman" panose="02020603050405020304"/>
                        <a:ea typeface="ＭＳ 明朝"/>
                      </a:endParaRPr>
                    </a:p>
                  </a:txBody>
                  <a:tcPr marL="63500" marR="63500" marT="63500" marB="63500" anchor="t" anchorCtr="0"/>
                </a:tc>
              </a:tr>
              <a:tr h="11118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600"/>
                        <a:t>4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View booking history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User dashboard request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Booking history displayed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Booking history displayed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85725" indent="0" algn="l" fontAlgn="t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ts val="1000"/>
                        </a:spcAft>
                      </a:pPr>
                      <a:r>
                        <a:rPr sz="1600">
                          <a:latin typeface="Times New Roman" panose="02020603050405020304"/>
                          <a:ea typeface="ＭＳ 明朝"/>
                        </a:rPr>
                        <a:t>Pass</a:t>
                      </a:r>
                      <a:endParaRPr sz="1600">
                        <a:latin typeface="Times New Roman" panose="02020603050405020304"/>
                        <a:ea typeface="ＭＳ 明朝"/>
                      </a:endParaRPr>
                    </a:p>
                  </a:txBody>
                  <a:tcPr marL="63500" marR="63500" marT="63500" marB="63500" anchor="t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Module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graphicFrame>
        <p:nvGraphicFramePr>
          <p:cNvPr id="6" name="Content Placeholder 5"/>
          <p:cNvGraphicFramePr/>
          <p:nvPr>
            <p:ph idx="1"/>
          </p:nvPr>
        </p:nvGraphicFramePr>
        <p:xfrm>
          <a:off x="838200" y="1398905"/>
          <a:ext cx="10515600" cy="4932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"/>
                <a:gridCol w="2232660"/>
                <a:gridCol w="2004060"/>
                <a:gridCol w="2065020"/>
                <a:gridCol w="2735580"/>
                <a:gridCol w="86868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S.N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Action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Input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Expected Outcome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Actual Outcome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Test Result</a:t>
                      </a:r>
                      <a:endParaRPr 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Display available movies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Load movie list page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Movie and show timing displayed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Shows available movies posters with show timing  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Verify seat selection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Select available seats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Seat selected successfully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 select available seats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Prevent booking of booked seats 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Select unavailable seats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Seat selection denied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Unavailable seats are red in color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Confirm ticket booking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Movie show, seat selected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Booking confirmed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Proceeds to confirmation of payment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Display ticket receipt after payment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Click confirm payment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6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Show receipt</a:t>
                      </a:r>
                      <a:endParaRPr sz="16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After payment, receipt displayed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502920" y="1275715"/>
          <a:ext cx="11308080" cy="5052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6290"/>
                <a:gridCol w="3395980"/>
                <a:gridCol w="2238375"/>
                <a:gridCol w="1953260"/>
                <a:gridCol w="1819910"/>
                <a:gridCol w="1104265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S.N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Action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Input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Expected Outcome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Actual Outcome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Test Results</a:t>
                      </a:r>
                      <a:endParaRPr lang="en-US" sz="1800"/>
                    </a:p>
                  </a:txBody>
                  <a:tcPr/>
                </a:tc>
              </a:tr>
              <a:tr h="1056640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1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Verify form validation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Submit empty fields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Validation message displayed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Throws validation message</a:t>
                      </a: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949960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2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Verify navigation links 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Click menu links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Correct page loaded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Loads correct pages</a:t>
                      </a: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1090295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3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Check button responsiveness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Clicking booking button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Correct action performed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Booking confirmed after payment</a:t>
                      </a: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1315720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4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Check mobile responsiveness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Resize screen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Layout adjusts properly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Can adjust according to screen sizes</a:t>
                      </a: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Pass</a:t>
                      </a:r>
                      <a:endParaRPr lang="en-US" sz="18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Interface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graphicFrame>
        <p:nvGraphicFramePr>
          <p:cNvPr id="14" name="Content Placeholder 13"/>
          <p:cNvGraphicFramePr/>
          <p:nvPr>
            <p:ph idx="1"/>
            <p:custDataLst>
              <p:tags r:id="rId1"/>
            </p:custDataLst>
          </p:nvPr>
        </p:nvGraphicFramePr>
        <p:xfrm>
          <a:off x="838200" y="1510665"/>
          <a:ext cx="10373360" cy="403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3750"/>
                <a:gridCol w="2503805"/>
                <a:gridCol w="2570480"/>
                <a:gridCol w="1989455"/>
                <a:gridCol w="1506220"/>
                <a:gridCol w="1009650"/>
              </a:tblGrid>
              <a:tr h="10083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S.N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Action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Input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Expected Outcome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Actual Outcome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Test Results</a:t>
                      </a:r>
                      <a:endParaRPr lang="en-US" sz="1800"/>
                    </a:p>
                  </a:txBody>
                  <a:tcPr/>
                </a:tc>
              </a:tr>
              <a:tr h="1008380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1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Admin login verification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Valid admin creditals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Admin logged in successfully 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Verified admin logged in successfully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Pass</a:t>
                      </a:r>
                      <a:endParaRPr lang="en-US" sz="1800"/>
                    </a:p>
                  </a:txBody>
                  <a:tcPr/>
                </a:tc>
              </a:tr>
              <a:tr h="1008380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2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Add movie details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New movie information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Movie added successfully 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Movie details and poster added successfully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Pass</a:t>
                      </a:r>
                      <a:endParaRPr lang="en-US" sz="1800"/>
                    </a:p>
                  </a:txBody>
                  <a:tcPr/>
                </a:tc>
              </a:tr>
              <a:tr h="1008380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3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Update movie details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Modified movie information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Movie updated successfully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Modify movie details and posters successfully 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Pass</a:t>
                      </a:r>
                      <a:endParaRPr lang="en-US" sz="18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FE03DAC5-E45A-422C-96A6-7C58B6C9B3C7}" type="slidenum">
              <a:rPr lang="en-US" smtClean="0"/>
            </a:fld>
            <a:endParaRPr lang="en-US"/>
          </a:p>
        </p:txBody>
      </p:sp>
      <p:graphicFrame>
        <p:nvGraphicFramePr>
          <p:cNvPr id="10" name="Table 9"/>
          <p:cNvGraphicFramePr/>
          <p:nvPr/>
        </p:nvGraphicFramePr>
        <p:xfrm>
          <a:off x="919480" y="1043305"/>
          <a:ext cx="10515600" cy="323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3720"/>
                <a:gridCol w="2687320"/>
                <a:gridCol w="1803400"/>
                <a:gridCol w="2199640"/>
                <a:gridCol w="1905000"/>
                <a:gridCol w="136652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S.N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Action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Input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Expected Outcome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Actual Outcome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Test Results</a:t>
                      </a:r>
                      <a:endParaRPr lang="en-US" sz="1800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4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Delete movie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Select movie to delete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Movie deleted successfully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Deletes movie details and poster successfully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Pass</a:t>
                      </a:r>
                      <a:endParaRPr lang="en-US" sz="1800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5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Manage user accounts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Update/delete user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Changes saved successfully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Displays user details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Pass</a:t>
                      </a:r>
                      <a:endParaRPr lang="en-US" sz="1800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6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View booking reports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Report request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 marL="5080" indent="0">
                        <a:lnSpc>
                          <a:spcPct val="15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r>
                        <a:rPr sz="1800" i="0">
                          <a:solidFill>
                            <a:srgbClr val="000000"/>
                          </a:solidFill>
                          <a:latin typeface="Times New Roman" panose="02020603050405020304"/>
                          <a:ea typeface="Times New Roman" panose="02020603050405020304"/>
                        </a:rPr>
                        <a:t>Booking report displayed</a:t>
                      </a:r>
                      <a:endParaRPr sz="1800" i="0">
                        <a:solidFill>
                          <a:srgbClr val="000000"/>
                        </a:solidFill>
                        <a:latin typeface="Times New Roman" panose="02020603050405020304"/>
                        <a:ea typeface="Times New Roman" panose="02020603050405020304"/>
                      </a:endParaRPr>
                    </a:p>
                  </a:txBody>
                  <a:tcPr marL="63500" marR="63500" marT="63500" marB="63500" anchor="t" anchorCtr="0"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Shows revenue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Pass</a:t>
                      </a:r>
                      <a:endParaRPr lang="en-US" sz="18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Online Movie Ticket Booking System is a web-based platform that allows users to browse available movies, check show-times, select seats, and book tickets online from anywhere without visiting the theater physically.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enables secure user authentication, online booking management, and provides an admin panel to manage movies, schedules, and booking records efficiently while ensuring a simple, reliable, and user-friendly experience.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conclusion, the project “Online Movie Ticket Booking System” successfully provides a simple and convenient platform for users to browse movies, check showtimes, select seats, and book tickets online.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implementing fundamental web technologies, the system ensures efficient management of movies, schedules, and bookings while offering opportunities for future improvements in performance, usability, and additional features.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18720"/>
            <a:ext cx="10515600" cy="4351338"/>
          </a:xfrm>
        </p:spPr>
        <p:txBody>
          <a:bodyPr/>
          <a:lstStyle/>
          <a:p>
            <a:r>
              <a:rPr lang="en-US" dirty="0"/>
              <a:t>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develop a user-friendly online platform that allows users to browse movies, check showtimes, select seats, and book tickets securely and efficiently.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automate the ticket booking process and provide an admin panel for managing movies, schedules, and bookings to improve overall operational efficiency.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provides a convenient and accessible platform for users to browse movies, check show timings, select seats, and book tickets online, reducing waiting time at theaters.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also enables administrators to manage movies, schedules, and bookings efficiently while generating reports for improved monitoring and business analysis.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movie ticket booking takes a lot of time because people have to stand in long queues and visit the theater just to buy tickets.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no easy way to check movie times or seat availability in real time, which makes the process inconvenient for customers.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Managing bookings manually can lead to mistakes and poor record keeping, creating problems for theater management.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  <p:pic>
        <p:nvPicPr>
          <p:cNvPr id="7" name="Content Placeholder 6" descr="use_cas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39820" y="1398905"/>
            <a:ext cx="5753735" cy="53219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Feasibility Study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Feasibility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Operational Feasibility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Economic Feasibility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 Feasibility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feasibility Study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lstStyle/>
          <a:p>
            <a:pPr algn="just"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application is technically feasible as it is developed using widely available technologies like HTML, CSS, PHP, and MySQL, which are reliable, cost-effective, and well-supported.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can run on standard computers with basic hardware and software requirements, and the required technical skills for development and maintenance are easily accessible.</a:t>
            </a: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3DAC5-E45A-422C-96A6-7C58B6C9B3C7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816*317"/>
  <p:tag name="TABLE_ENDDRAG_RECT" val="66*143*816*31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6607</Words>
  <Application>WPS Presentation</Application>
  <PresentationFormat>Widescreen</PresentationFormat>
  <Paragraphs>482</Paragraphs>
  <Slides>31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3" baseType="lpstr">
      <vt:lpstr>Arial</vt:lpstr>
      <vt:lpstr>SimSun</vt:lpstr>
      <vt:lpstr>Wingdings</vt:lpstr>
      <vt:lpstr>Times New Roman</vt:lpstr>
      <vt:lpstr>Calibri Light</vt:lpstr>
      <vt:lpstr>Calibri</vt:lpstr>
      <vt:lpstr>Microsoft YaHei</vt:lpstr>
      <vt:lpstr>Arial Unicode MS</vt:lpstr>
      <vt:lpstr>Times New Roman</vt:lpstr>
      <vt:lpstr>ＭＳ 明朝</vt:lpstr>
      <vt:lpstr>Liberation Mono</vt:lpstr>
      <vt:lpstr>Office Theme</vt:lpstr>
      <vt:lpstr>    A Project  Presentation On Online Recipe Management System   Submitted By Soniva Maharjan(6-2-410-25-2022)   A Project Presentation Submitted in partial fulfillment of the requirement of  Bachelor of Computer Application (BCA) 4th Semester of  Tribhuvan University, Nepal February, 2025</vt:lpstr>
      <vt:lpstr>Table of Content</vt:lpstr>
      <vt:lpstr>Introduction</vt:lpstr>
      <vt:lpstr>Objectives</vt:lpstr>
      <vt:lpstr>Scope</vt:lpstr>
      <vt:lpstr>Problem Statement</vt:lpstr>
      <vt:lpstr>Functional Requirement</vt:lpstr>
      <vt:lpstr>Feasibility Study</vt:lpstr>
      <vt:lpstr>Technical feasibility Study</vt:lpstr>
      <vt:lpstr>Operational feasibility Study</vt:lpstr>
      <vt:lpstr>Economic feasibility Study</vt:lpstr>
      <vt:lpstr>Schedule Feasibility Study</vt:lpstr>
      <vt:lpstr>Gantt table</vt:lpstr>
      <vt:lpstr>Gantt Chart</vt:lpstr>
      <vt:lpstr>Methodology</vt:lpstr>
      <vt:lpstr>System Design</vt:lpstr>
      <vt:lpstr>ER Diagram</vt:lpstr>
      <vt:lpstr>Level 0 DFD</vt:lpstr>
      <vt:lpstr>Level 1 DFD</vt:lpstr>
      <vt:lpstr>System Architecture</vt:lpstr>
      <vt:lpstr>Database Schema Design</vt:lpstr>
      <vt:lpstr>Interface Design</vt:lpstr>
      <vt:lpstr>Physical DFD Design</vt:lpstr>
      <vt:lpstr>Tools Used</vt:lpstr>
      <vt:lpstr>User Registration</vt:lpstr>
      <vt:lpstr>Add to Cart</vt:lpstr>
      <vt:lpstr>User Interface</vt:lpstr>
      <vt:lpstr>Admin Interface</vt:lpstr>
      <vt:lpstr>PowerPoint 演示文稿</vt:lpstr>
      <vt:lpstr>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Project  Presentation On Blood Bank Management System   Submitted By Soniva Maharjan(6-2-410-25-2022)   A Project Presentation Submitted in partial fulfillment of the requirement of  Bachelor of Computer Application (BCA) 4th Semester of  Tribhuvan University, Nepal January, 2025</dc:title>
  <dc:creator>Soniva Maharjan</dc:creator>
  <cp:lastModifiedBy>Dell</cp:lastModifiedBy>
  <cp:revision>13</cp:revision>
  <dcterms:created xsi:type="dcterms:W3CDTF">2025-01-19T14:44:00Z</dcterms:created>
  <dcterms:modified xsi:type="dcterms:W3CDTF">2026-02-12T06:16:52Z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1033-12.1.0.25180</vt:lpwstr>
  </property>
  <property fmtid="{D5CDD505-2E9C-101B-9397-08002B2CF9AE}" pid="3" name="ICV">
    <vt:lpwstr>4468F7002FF44D6FA2ECB2CF4E8B87B4_13</vt:lpwstr>
  </property>
</Properties>
</file>

<file path=docProps/thumbnail.jpeg>
</file>